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80" r:id="rId3"/>
    <p:sldId id="257" r:id="rId4"/>
    <p:sldId id="265" r:id="rId5"/>
    <p:sldId id="262" r:id="rId6"/>
    <p:sldId id="266" r:id="rId7"/>
    <p:sldId id="278" r:id="rId8"/>
    <p:sldId id="279" r:id="rId9"/>
    <p:sldId id="282" r:id="rId10"/>
    <p:sldId id="283" r:id="rId11"/>
    <p:sldId id="289" r:id="rId12"/>
    <p:sldId id="290" r:id="rId13"/>
    <p:sldId id="284" r:id="rId14"/>
    <p:sldId id="285" r:id="rId15"/>
    <p:sldId id="286" r:id="rId16"/>
    <p:sldId id="264" r:id="rId17"/>
    <p:sldId id="268" r:id="rId18"/>
    <p:sldId id="287" r:id="rId19"/>
    <p:sldId id="267" r:id="rId20"/>
    <p:sldId id="271" r:id="rId21"/>
    <p:sldId id="288" r:id="rId22"/>
    <p:sldId id="291" r:id="rId23"/>
    <p:sldId id="272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160DF-087D-BC99-8DB1-97877A58686C}" v="32" dt="2024-11-25T07:00:34.960"/>
    <p1510:client id="{2BA97C49-6990-F170-9A7D-24A5BA7D998A}" v="1" dt="2024-11-25T06:44:42.458"/>
    <p1510:client id="{2F64A9A1-B73B-EACC-7F96-168A9EFBF375}" v="12" dt="2024-11-25T02:33:39.922"/>
    <p1510:client id="{622146E9-1E77-1D97-2CF1-63DC26D88A0C}" v="52" dt="2024-11-25T06:55:57.736"/>
    <p1510:client id="{9B7D5E4B-39F6-A353-F421-0BFB74E4C167}" v="28" dt="2024-11-25T06:44:16.345"/>
    <p1510:client id="{E13B466B-C7CB-CCAC-204F-CCEA0366B27C}" v="76" dt="2024-11-25T06:50:55.600"/>
    <p1510:client id="{E54643AE-78A7-A343-9413-F7D1A3DF4465}" v="138" dt="2024-11-25T06:24:44.430"/>
    <p1510:client id="{F77DE352-CA81-7945-8653-BEE92925922C}" v="491" dt="2024-11-25T03:37:46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7B81B-BD56-7B46-B9C7-D84203C20A4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CD4DA-C8EC-ED46-A254-5FAA4106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17D8AC54-B48C-8B47-886A-F86951ED4A39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82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F1B9-5AA1-4446-9EC3-6C56C88DA43B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0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B7FF-0271-7647-B21E-6CDE625EB5A4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86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E1D4-0670-C14B-9B61-6142656773AD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0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4516-BE6A-744D-867B-170F1EBA79D5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2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17C-0385-CD4B-B8F0-3D8F12D98C9E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3DA86-4084-D84C-91A1-955AD6932116}" type="datetime1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57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855C-6607-8F44-8C77-5C208CD51BAA}" type="datetime1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98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0FB0C-8E4E-D649-A200-D565B1964630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7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EFFF-30DF-C84E-8C59-DDEA0F1CF03A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0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1868-7A6F-014B-A036-C8DD8154B16B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1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A18A86E-D11F-0746-B8FE-D928A92F31BC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uits and vegetables on boats">
            <a:extLst>
              <a:ext uri="{FF2B5EF4-FFF2-40B4-BE49-F238E27FC236}">
                <a16:creationId xmlns:a16="http://schemas.microsoft.com/office/drawing/2014/main" id="{15EB4AF8-4CBD-17DD-6722-4F4E01DC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01" b="7801"/>
          <a:stretch/>
        </p:blipFill>
        <p:spPr>
          <a:xfrm>
            <a:off x="20" y="1"/>
            <a:ext cx="12202185" cy="6865661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822" y="423868"/>
            <a:ext cx="6744128" cy="4807939"/>
          </a:xfrm>
        </p:spPr>
        <p:txBody>
          <a:bodyPr>
            <a:normAutofit/>
          </a:bodyPr>
          <a:lstStyle/>
          <a:p>
            <a:r>
              <a:rPr lang="en-US" sz="5400">
                <a:latin typeface="Viner Hand ITC"/>
              </a:rPr>
              <a:t>Inventory </a:t>
            </a:r>
            <a:br>
              <a:rPr lang="en-US" sz="4800">
                <a:latin typeface="Viner Hand ITC"/>
              </a:rPr>
            </a:br>
            <a:r>
              <a:rPr lang="en-US" sz="4800">
                <a:latin typeface="Viner Hand ITC"/>
              </a:rPr>
              <a:t>Management </a:t>
            </a:r>
            <a:br>
              <a:rPr lang="en-US" sz="4800">
                <a:latin typeface="Viner Hand ITC"/>
              </a:rPr>
            </a:br>
            <a:r>
              <a:rPr lang="en-US" sz="4800">
                <a:latin typeface="Viner Hand ITC"/>
              </a:rPr>
              <a:t>System </a:t>
            </a:r>
            <a:br>
              <a:rPr lang="en-US" sz="4800">
                <a:latin typeface="Viner Hand ITC"/>
              </a:rPr>
            </a:br>
            <a:r>
              <a:rPr lang="en-US" sz="4800">
                <a:latin typeface="Viner Hand ITC"/>
              </a:rPr>
              <a:t>for a Local</a:t>
            </a:r>
            <a:br>
              <a:rPr lang="en-US" sz="4800">
                <a:latin typeface="Viner Hand ITC"/>
              </a:rPr>
            </a:br>
            <a:r>
              <a:rPr lang="en-US" sz="4800">
                <a:latin typeface="Viner Hand ITC"/>
              </a:rPr>
              <a:t> Farmer’s Market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933" y="5066116"/>
            <a:ext cx="12036372" cy="1245534"/>
          </a:xfrm>
        </p:spPr>
        <p:txBody>
          <a:bodyPr>
            <a:normAutofit/>
          </a:bodyPr>
          <a:lstStyle/>
          <a:p>
            <a:r>
              <a:rPr lang="en-US" sz="1800">
                <a:latin typeface="Viner Hand ITC"/>
              </a:rPr>
              <a:t>Team –01</a:t>
            </a:r>
          </a:p>
          <a:p>
            <a:r>
              <a:rPr lang="en-US" sz="1800">
                <a:solidFill>
                  <a:srgbClr val="FFFFFF"/>
                </a:solidFill>
                <a:latin typeface="Viner Hand ITC"/>
              </a:rPr>
              <a:t>Jeet R Patel | Shubh Vivek Patel | Omkar Datta |</a:t>
            </a:r>
            <a:r>
              <a:rPr lang="en-US" sz="1800" err="1">
                <a:solidFill>
                  <a:srgbClr val="FFFFFF"/>
                </a:solidFill>
                <a:latin typeface="Viner Hand ITC"/>
              </a:rPr>
              <a:t>Jagruth</a:t>
            </a:r>
            <a:r>
              <a:rPr lang="en-US" sz="1800">
                <a:solidFill>
                  <a:srgbClr val="FFFFFF"/>
                </a:solidFill>
                <a:latin typeface="Viner Hand ITC"/>
              </a:rPr>
              <a:t> Reddy | Bhanu Prakash Reddy |Manasa </a:t>
            </a:r>
            <a:r>
              <a:rPr lang="en-US" sz="1800" err="1">
                <a:solidFill>
                  <a:srgbClr val="FFFFFF"/>
                </a:solidFill>
                <a:latin typeface="Viner Hand ITC"/>
              </a:rPr>
              <a:t>Tallapaka</a:t>
            </a:r>
            <a:endParaRPr lang="en-US" sz="1800">
              <a:latin typeface="Viner Hand ITC"/>
            </a:endParaRPr>
          </a:p>
          <a:p>
            <a:endParaRPr lang="en-US" sz="1800">
              <a:latin typeface="Viner Hand ITC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1DE2B-E69C-3554-AA1D-E9201AD5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B57B33-981E-B622-CC49-911ED682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435935"/>
            <a:ext cx="4133560" cy="1603939"/>
          </a:xfrm>
        </p:spPr>
        <p:txBody>
          <a:bodyPr>
            <a:normAutofit fontScale="90000"/>
          </a:bodyPr>
          <a:lstStyle/>
          <a:p>
            <a:r>
              <a:rPr lang="en-US"/>
              <a:t>Creation of Tables and Insertion of Data: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0447E1-D872-339C-4428-AD6C615CC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2512520"/>
            <a:ext cx="4133850" cy="28965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219CE-2495-A7C1-C41F-90D9D408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352" y="6144768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ABCAEC-7D34-E549-A96E-FCEDAADBE4B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7BE151-5006-5A50-84FA-1D15A10F6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3" b="1"/>
          <a:stretch/>
        </p:blipFill>
        <p:spPr>
          <a:xfrm>
            <a:off x="20" y="1"/>
            <a:ext cx="6927143" cy="68579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1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1A8-4B53-16AC-D82E-648D0B94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2" y="191386"/>
            <a:ext cx="7645804" cy="905576"/>
          </a:xfrm>
        </p:spPr>
        <p:txBody>
          <a:bodyPr/>
          <a:lstStyle/>
          <a:p>
            <a:r>
              <a:rPr lang="en-US"/>
              <a:t>Deletion: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1254C7-030A-B95E-9A52-4E8C11F3F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2" y="650088"/>
            <a:ext cx="9855200" cy="5691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2392C-E266-DE3B-7D52-C26D3488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3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4E13-3631-B00B-90D3-CD9ED5F7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351790"/>
            <a:ext cx="7667069" cy="615773"/>
          </a:xfrm>
        </p:spPr>
        <p:txBody>
          <a:bodyPr>
            <a:normAutofit fontScale="90000"/>
          </a:bodyPr>
          <a:lstStyle/>
          <a:p>
            <a:r>
              <a:rPr lang="en-US"/>
              <a:t>Insertion: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A39423-854C-C9C6-60D7-7D231C6E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3" y="1201480"/>
            <a:ext cx="8311677" cy="46144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D855-1912-9F27-0B73-9C9519AA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6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AF76-DB5B-F67B-82C4-14B9A125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4" y="148856"/>
            <a:ext cx="7762762" cy="1891018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1210C-1A2C-A890-E613-E0430F50F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914400"/>
            <a:ext cx="11471742" cy="4967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CRUD Operations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Create: Add vendors, products, and sales records.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Read: Retrieve inventory reports and sales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Update: Modify vendor details or inventory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Delete: Remove outdated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Mock Data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Example records for vendors, products, and customers.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6E7A8-5E4C-1418-2D1F-E697389C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7B6BC-B625-254B-8489-2BBE42C4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E7643131-9751-394B-9DE4-EE9876275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3C7C7AE9-43E0-A248-A068-7B65FA36E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B622446-2EE4-FB43-9E11-21ACAA33C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45047DD0-68DA-CA43-A471-927D27D9C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3E3FCB-2EC0-2191-0B7C-79997C26F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8"/>
          <a:stretch/>
        </p:blipFill>
        <p:spPr>
          <a:xfrm>
            <a:off x="548737" y="843041"/>
            <a:ext cx="10885620" cy="5486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29AD-4D01-3D89-F8E6-02E07125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352" y="6144768"/>
            <a:ext cx="8138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9ABCAEC-7D34-E549-A96E-FCEDAADBE4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719F0-9772-8C3B-C6DB-5D7597918D46}"/>
              </a:ext>
            </a:extLst>
          </p:cNvPr>
          <p:cNvSpPr txBox="1"/>
          <p:nvPr/>
        </p:nvSpPr>
        <p:spPr>
          <a:xfrm>
            <a:off x="300039" y="366657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409145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C7B6BC-B625-254B-8489-2BBE42C4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E7643131-9751-394B-9DE4-EE9876275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3C7C7AE9-43E0-A248-A068-7B65FA36E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4B622446-2EE4-FB43-9E11-21ACAA33C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45047DD0-68DA-CA43-A471-927D27D9C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6DB8C8-C382-EBDD-1E10-32CBEC216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14"/>
          <a:stretch/>
        </p:blipFill>
        <p:spPr>
          <a:xfrm>
            <a:off x="651489" y="681645"/>
            <a:ext cx="10885620" cy="5486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79D8F-1BC3-662C-F731-D73E75E4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352" y="6144768"/>
            <a:ext cx="8138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9ABCAEC-7D34-E549-A96E-FCEDAADBE4B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54588"/>
            <a:ext cx="9198761" cy="506984"/>
          </a:xfrm>
        </p:spPr>
        <p:txBody>
          <a:bodyPr>
            <a:noAutofit/>
          </a:bodyPr>
          <a:lstStyle/>
          <a:p>
            <a:r>
              <a:rPr lang="en-US" sz="2800"/>
              <a:t>Tools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73" y="1390031"/>
            <a:ext cx="11642912" cy="5614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sz="2800" b="1">
                <a:ea typeface="+mn-lt"/>
                <a:cs typeface="+mn-lt"/>
              </a:rPr>
              <a:t>Database Management: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 b="1">
                <a:ea typeface="+mn-lt"/>
                <a:cs typeface="+mn-lt"/>
              </a:rPr>
              <a:t>MySQL Workbench:</a:t>
            </a:r>
            <a:r>
              <a:rPr lang="en-US">
                <a:ea typeface="+mn-lt"/>
                <a:cs typeface="+mn-lt"/>
              </a:rPr>
              <a:t> For designing the Entity-Relationship Diagram (ERD).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 sz="2800" b="1">
                <a:ea typeface="+mn-lt"/>
                <a:cs typeface="+mn-lt"/>
              </a:rPr>
              <a:t>Python:</a:t>
            </a:r>
            <a:r>
              <a:rPr lang="en-US" sz="2800">
                <a:ea typeface="+mn-lt"/>
                <a:cs typeface="+mn-lt"/>
              </a:rPr>
              <a:t> For backend logic and data processing.</a:t>
            </a:r>
            <a:endParaRPr lang="en-US" sz="2800"/>
          </a:p>
          <a:p>
            <a:pPr>
              <a:buFont typeface="Calibri" panose="020B0604020202020204" pitchFamily="34" charset="0"/>
              <a:buChar char="-"/>
            </a:pPr>
            <a:r>
              <a:rPr lang="en-US" b="1"/>
              <a:t>Seasonal Algorithms:</a:t>
            </a:r>
            <a:r>
              <a:rPr lang="en-US"/>
              <a:t> Custom Python scripts to analyze historical sales data and predict future trends.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b="1"/>
              <a:t>Security and Testing</a:t>
            </a: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 b="1"/>
              <a:t>Data Validation:</a:t>
            </a:r>
            <a:r>
              <a:rPr lang="en-US"/>
              <a:t> Ensuring accurate and secure data entry.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b="1"/>
              <a:t>Unit and Stress Testing:</a:t>
            </a:r>
            <a:r>
              <a:rPr lang="en-US"/>
              <a:t> Mock data tests for performance evaluation</a:t>
            </a:r>
          </a:p>
          <a:p>
            <a:pPr marL="0" indent="0">
              <a:buNone/>
            </a:pPr>
            <a:endParaRPr lang="en-US" sz="2800"/>
          </a:p>
          <a:p>
            <a:pPr>
              <a:buFont typeface="Calibri" panose="020B0604020202020204" pitchFamily="34" charset="0"/>
              <a:buChar char="-"/>
            </a:pPr>
            <a:endParaRPr lang="en-US" sz="2800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2BD78-C1AF-9DC9-A0DB-90B6EB9E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3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9" y="633356"/>
            <a:ext cx="9487464" cy="562345"/>
          </a:xfrm>
        </p:spPr>
        <p:txBody>
          <a:bodyPr>
            <a:normAutofit fontScale="90000"/>
          </a:bodyPr>
          <a:lstStyle/>
          <a:p>
            <a:r>
              <a:rPr lang="en-US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55" y="1405724"/>
            <a:ext cx="9198761" cy="4682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Seasonal trend analysis.</a:t>
            </a:r>
          </a:p>
          <a:p>
            <a:r>
              <a:rPr lang="en-US"/>
              <a:t>Real-time inventory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Customer preferences tracking.</a:t>
            </a:r>
          </a:p>
          <a:p>
            <a:r>
              <a:rPr lang="en-US"/>
              <a:t>Sales reporting and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Reduces waste and optimizes stock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Improves decision-making for vendors.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417B-FB50-5C4C-DE9E-B0118AF3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6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430FB-B246-9982-4103-02E1B6E8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55" y="242890"/>
            <a:ext cx="10516431" cy="647564"/>
          </a:xfrm>
        </p:spPr>
        <p:txBody>
          <a:bodyPr>
            <a:normAutofit fontScale="90000"/>
          </a:bodyPr>
          <a:lstStyle/>
          <a:p>
            <a:r>
              <a:rPr lang="en-US"/>
              <a:t>Admin View/ Farmer View(Login Functionality)</a:t>
            </a:r>
          </a:p>
        </p:txBody>
      </p:sp>
      <p:pic>
        <p:nvPicPr>
          <p:cNvPr id="8" name="Content Placeholder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A0D28D5-0206-0AD7-DD1D-70AF1E209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7" y="900742"/>
            <a:ext cx="4133559" cy="53026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C6D92-012B-AFC8-1185-2F73BAB4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3069" y="6141085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ABCAEC-7D34-E549-A96E-FCEDAADBE4B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Content Placeholder 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F6A7117-C298-5FA2-9AED-8F7C5D53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46" y="900742"/>
            <a:ext cx="4324202" cy="54860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8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/>
              <a:t>Testing and Validation: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Testing Scenarios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Validate database integrity (e.g., foreign key constraints).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Test edge cases (e.g., empty inventory or invalid inputs).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 accurate seasonal trend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Results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All operations executed successfully.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Queries produced expected outputs.</a:t>
            </a:r>
          </a:p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5982-2A99-8F89-3C71-6004F7FD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8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6E4C-9FC1-1100-CBDD-31678D8B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88" y="348157"/>
            <a:ext cx="7677701" cy="754910"/>
          </a:xfrm>
        </p:spPr>
        <p:txBody>
          <a:bodyPr/>
          <a:lstStyle/>
          <a:p>
            <a:r>
              <a:rPr lang="en-US"/>
              <a:t>Index: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1450-2CEF-882E-06A2-86B9FE7F8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485" y="1417577"/>
            <a:ext cx="10334846" cy="4729870"/>
          </a:xfrm>
        </p:spPr>
        <p:txBody>
          <a:bodyPr/>
          <a:lstStyle/>
          <a:p>
            <a:r>
              <a:rPr lang="en-US" b="1"/>
              <a:t>Introduction</a:t>
            </a:r>
          </a:p>
          <a:p>
            <a:r>
              <a:rPr lang="en-US" b="1"/>
              <a:t>Proposed Solution</a:t>
            </a:r>
          </a:p>
          <a:p>
            <a:r>
              <a:rPr lang="en-US" b="1"/>
              <a:t>Requirements System Design (ERD)</a:t>
            </a:r>
          </a:p>
          <a:p>
            <a:r>
              <a:rPr lang="en-US" b="1"/>
              <a:t>Database Schema</a:t>
            </a:r>
          </a:p>
          <a:p>
            <a:r>
              <a:rPr lang="en-US" b="1"/>
              <a:t>Implementation Features</a:t>
            </a:r>
          </a:p>
          <a:p>
            <a:r>
              <a:rPr lang="en-US" b="1"/>
              <a:t>Testing and Validation</a:t>
            </a:r>
          </a:p>
          <a:p>
            <a:r>
              <a:rPr lang="en-US" b="1"/>
              <a:t>Teamwork and Collaboration</a:t>
            </a:r>
          </a:p>
          <a:p>
            <a:r>
              <a:rPr lang="en-US" b="1"/>
              <a:t>Results</a:t>
            </a:r>
          </a:p>
          <a:p>
            <a:r>
              <a:rPr lang="en-US" b="1"/>
              <a:t>Conclusion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26551-335C-324A-D4DD-5F7786C3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3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46" y="395550"/>
            <a:ext cx="9476833" cy="1072964"/>
          </a:xfrm>
        </p:spPr>
        <p:txBody>
          <a:bodyPr>
            <a:normAutofit/>
          </a:bodyPr>
          <a:lstStyle/>
          <a:p>
            <a:r>
              <a:rPr lang="en-US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4" y="1455309"/>
            <a:ext cx="9668219" cy="3943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Outcomes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Efficient inventory management for vendors.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Seasonal trend analysis ensures optimal stock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User-friendly interface enhances vendor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Future Recommendations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Add mobile app support for remote access.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Implement AI for advanced demand forecasting.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Scale the system for multiple markets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E07B5-2072-6972-F952-D7E8D45F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6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1DEA-2394-CE22-064B-D1DBA7F7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2" y="255181"/>
            <a:ext cx="7773394" cy="925033"/>
          </a:xfrm>
        </p:spPr>
        <p:txBody>
          <a:bodyPr/>
          <a:lstStyle/>
          <a:p>
            <a:r>
              <a:rPr lang="en-US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1E2D-8690-8E35-D80D-15BBDC46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" y="1180214"/>
            <a:ext cx="11319116" cy="4798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Inventory Management System</a:t>
            </a:r>
            <a:r>
              <a:rPr lang="en-US" dirty="0"/>
              <a:t> for a Local Farmer’s Market successfully addresses key challenges faced by vendors, such as managing inventory, tracking sales, and forecasting seasonal demand.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system provides real-time updates, accurate data insights, and a user-friendly interface to enhance vendor efficiency and customer satisfaction.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56C4A-B5EE-8A82-C4B0-691E3F89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5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660E-2DF0-871F-413D-A5136642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107731"/>
            <a:ext cx="11266787" cy="4048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sz="2000" dirty="0">
              <a:latin typeface="Segoe UI"/>
              <a:cs typeface="Segoe UI"/>
            </a:endParaRPr>
          </a:p>
          <a:p>
            <a:pPr algn="just">
              <a:buFont typeface="Arial,Sans-Serif" panose="020B0604020202020204" pitchFamily="34" charset="0"/>
            </a:pPr>
            <a:r>
              <a:rPr lang="en-US" sz="2000" b="1" dirty="0">
                <a:latin typeface="Arial"/>
                <a:cs typeface="Arial"/>
              </a:rPr>
              <a:t>Efficiency</a:t>
            </a:r>
            <a:r>
              <a:rPr lang="en-US" sz="2000" dirty="0">
                <a:latin typeface="Arial"/>
                <a:cs typeface="Arial"/>
              </a:rPr>
              <a:t>: Vendors can optimize stock levels, reducing waste and minimizing stockouts.</a:t>
            </a:r>
          </a:p>
          <a:p>
            <a:pPr algn="just">
              <a:buFont typeface="Arial,Sans-Serif" panose="020B0604020202020204" pitchFamily="34" charset="0"/>
            </a:pPr>
            <a:r>
              <a:rPr lang="en-US" sz="2000" b="1" dirty="0">
                <a:latin typeface="Arial"/>
                <a:cs typeface="Arial"/>
              </a:rPr>
              <a:t>Decision-Making</a:t>
            </a:r>
            <a:r>
              <a:rPr lang="en-US" sz="2000" dirty="0">
                <a:latin typeface="Arial"/>
                <a:cs typeface="Arial"/>
              </a:rPr>
              <a:t>: Sales and seasonal trend analysis supports better planning and business decisions.</a:t>
            </a:r>
          </a:p>
          <a:p>
            <a:pPr algn="just">
              <a:buFont typeface="Arial,Sans-Serif" panose="020B0604020202020204" pitchFamily="34" charset="0"/>
            </a:pPr>
            <a:r>
              <a:rPr lang="en-US" sz="2000" b="1" dirty="0">
                <a:latin typeface="Arial"/>
                <a:cs typeface="Arial"/>
              </a:rPr>
              <a:t>Scalability</a:t>
            </a:r>
            <a:r>
              <a:rPr lang="en-US" sz="2000" dirty="0">
                <a:latin typeface="Arial"/>
                <a:cs typeface="Arial"/>
              </a:rPr>
              <a:t>: The system’s modular design ensures it can be expanded to support additional vendors or markets.</a:t>
            </a:r>
          </a:p>
          <a:p>
            <a:pPr marL="0" indent="0" algn="just">
              <a:buNone/>
            </a:pPr>
            <a:endParaRPr lang="en-US" sz="2000" b="1" dirty="0">
              <a:latin typeface="Segoe UI"/>
              <a:cs typeface="Segoe UI"/>
            </a:endParaRPr>
          </a:p>
          <a:p>
            <a:pPr marL="0" indent="0" algn="just">
              <a:buNone/>
            </a:pPr>
            <a:r>
              <a:rPr lang="en-US" sz="2000" b="1" dirty="0">
                <a:latin typeface="Segoe UI"/>
                <a:cs typeface="Segoe UI"/>
              </a:rPr>
              <a:t>Closing Statement</a:t>
            </a:r>
            <a:r>
              <a:rPr lang="en-US" sz="2000" dirty="0">
                <a:latin typeface="Segoe UI"/>
                <a:cs typeface="Segoe UI"/>
              </a:rPr>
              <a:t>:</a:t>
            </a:r>
            <a:endParaRPr lang="en-US"/>
          </a:p>
          <a:p>
            <a:pPr algn="just"/>
            <a:r>
              <a:rPr lang="en-US" sz="2000" dirty="0">
                <a:latin typeface="Segoe UI"/>
                <a:cs typeface="Segoe UI"/>
              </a:rPr>
              <a:t>The project demonstrates the application of database management and analysis to solve real-world challenges, benefiting both vendors and customers in the farmer’s market ecosystem.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594B-94FE-0BAB-8807-B38A2EC0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DA820-D678-2BF1-257B-C1E2BD2A9A65}"/>
              </a:ext>
            </a:extLst>
          </p:cNvPr>
          <p:cNvSpPr txBox="1"/>
          <p:nvPr/>
        </p:nvSpPr>
        <p:spPr>
          <a:xfrm>
            <a:off x="563638" y="539447"/>
            <a:ext cx="7460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Segoe UI"/>
              </a:rPr>
              <a:t>Impact</a:t>
            </a:r>
            <a:r>
              <a:rPr lang="en-US" sz="2000" dirty="0">
                <a:latin typeface="Segoe UI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49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2" y="374679"/>
            <a:ext cx="9583158" cy="828520"/>
          </a:xfrm>
        </p:spPr>
        <p:txBody>
          <a:bodyPr>
            <a:normAutofit fontScale="90000"/>
          </a:bodyPr>
          <a:lstStyle/>
          <a:p>
            <a:r>
              <a:rPr lang="en-US" sz="3200"/>
              <a:t>Teamwork and Collaboration:</a:t>
            </a:r>
            <a:br>
              <a:rPr lang="en-US" sz="3200"/>
            </a:b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07" y="1201763"/>
            <a:ext cx="9994034" cy="4825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/>
              <a:t>Collaboration Overview</a:t>
            </a:r>
            <a:r>
              <a:rPr lang="en-US" sz="2000"/>
              <a:t>: Weekly meetings to monitor progress.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Tools: Slack, Zoom, Google Drive for communication and resource sharing.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Individual Contributions</a:t>
            </a:r>
            <a:r>
              <a:rPr lang="en-US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Shubh Patel: Database design and SQL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Jeet Patel: ERD creation and backend implementation.</a:t>
            </a:r>
          </a:p>
          <a:p>
            <a:r>
              <a:rPr lang="en-US"/>
              <a:t>Omkar Datta : UI design and integration.</a:t>
            </a:r>
          </a:p>
          <a:p>
            <a:r>
              <a:rPr lang="en-US" err="1"/>
              <a:t>Jagruth</a:t>
            </a:r>
            <a:r>
              <a:rPr lang="en-US"/>
              <a:t> Reddy : Requirements gathering and reporting.</a:t>
            </a:r>
          </a:p>
          <a:p>
            <a:r>
              <a:rPr lang="en-US"/>
              <a:t>Bhanu Prakash Reddy : Seasonal analysis module.</a:t>
            </a:r>
          </a:p>
          <a:p>
            <a:r>
              <a:rPr lang="en-US"/>
              <a:t>Manasa </a:t>
            </a:r>
            <a:r>
              <a:rPr lang="en-US" err="1"/>
              <a:t>Tallapaka</a:t>
            </a:r>
            <a:r>
              <a:rPr lang="en-US"/>
              <a:t> : Security and authentication(Login Page).</a:t>
            </a:r>
          </a:p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E9921-BBD7-012A-4F9A-8F63B75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6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068" y="2211383"/>
            <a:ext cx="10493117" cy="4463120"/>
          </a:xfrm>
        </p:spPr>
        <p:txBody>
          <a:bodyPr>
            <a:normAutofit/>
          </a:bodyPr>
          <a:lstStyle/>
          <a:p>
            <a:r>
              <a:rPr lang="en-US" sz="960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9EE89-45C3-8F2C-C276-AAAF920A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8AFE-A721-B8C2-1326-090C4BECA9D6}"/>
              </a:ext>
            </a:extLst>
          </p:cNvPr>
          <p:cNvSpPr txBox="1"/>
          <p:nvPr/>
        </p:nvSpPr>
        <p:spPr>
          <a:xfrm>
            <a:off x="1945758" y="3944679"/>
            <a:ext cx="745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Any Question? </a:t>
            </a:r>
          </a:p>
        </p:txBody>
      </p:sp>
    </p:spTree>
    <p:extLst>
      <p:ext uri="{BB962C8B-B14F-4D97-AF65-F5344CB8AC3E}">
        <p14:creationId xmlns:p14="http://schemas.microsoft.com/office/powerpoint/2010/main" val="254406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BD610-0C19-EF80-F814-CA38CF70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54588"/>
            <a:ext cx="10130224" cy="564494"/>
          </a:xfrm>
        </p:spPr>
        <p:txBody>
          <a:bodyPr>
            <a:normAutofit/>
          </a:bodyPr>
          <a:lstStyle/>
          <a:p>
            <a:r>
              <a:rPr lang="en-US" sz="280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8447-5FD3-8DDD-28C1-158BDC5AB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96" y="1715696"/>
            <a:ext cx="11093506" cy="5657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1"/>
              <a:t>Content</a:t>
            </a:r>
            <a:r>
              <a:rPr lang="en-US"/>
              <a:t>:</a:t>
            </a:r>
          </a:p>
          <a:p>
            <a:pPr marL="0" indent="0" algn="just">
              <a:buNone/>
            </a:pPr>
            <a:r>
              <a:rPr lang="en-US" b="1"/>
              <a:t>Problem Statement</a:t>
            </a:r>
            <a:r>
              <a:rPr lang="en-US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Farmers struggle with managing inventory, seasonal demands, and customer preferences.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Common issues: overstocking, stockouts, and a lack of actionable insights.</a:t>
            </a:r>
          </a:p>
          <a:p>
            <a:pPr marL="0" indent="0" algn="just">
              <a:buNone/>
            </a:pPr>
            <a:r>
              <a:rPr lang="en-US" b="1"/>
              <a:t>Objective</a:t>
            </a:r>
            <a:r>
              <a:rPr lang="en-US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To design a system that provides real-time inventory tracking, sales monitoring, and seasonal trend analysis.</a:t>
            </a:r>
          </a:p>
          <a:p>
            <a:pPr marL="0" indent="0" algn="just">
              <a:buNone/>
            </a:pPr>
            <a:endParaRPr lang="en-US"/>
          </a:p>
          <a:p>
            <a:pPr algn="just">
              <a:buNone/>
            </a:pPr>
            <a:endParaRPr lang="en-US" sz="2000" b="1">
              <a:latin typeface="Neue Haas Grotesk Text Pr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8" y="0"/>
            <a:ext cx="1900252" cy="6858000"/>
            <a:chOff x="10291748" y="0"/>
            <a:chExt cx="1900252" cy="6858000"/>
          </a:xfrm>
        </p:grpSpPr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93749-7AE6-1341-8D2D-3F036985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3403-A399-FE19-B2AC-04FC3574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5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83" y="473239"/>
            <a:ext cx="9506803" cy="1848471"/>
          </a:xfrm>
        </p:spPr>
        <p:txBody>
          <a:bodyPr>
            <a:normAutofit/>
          </a:bodyPr>
          <a:lstStyle/>
          <a:p>
            <a:r>
              <a:rPr lang="en-US" sz="320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566039"/>
            <a:ext cx="10407650" cy="4752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System Overview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centralized system for inventory management and sales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Predicts seasonal demand to optimize stock levels.</a:t>
            </a:r>
          </a:p>
          <a:p>
            <a:pPr marL="0" indent="0">
              <a:buNone/>
            </a:pPr>
            <a:r>
              <a:rPr lang="en-US" b="1"/>
              <a:t>Key Benefits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Reduces waste.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Prevents stockouts or overstocking.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Provides actionable insights to vendors.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2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60CB4-C4EE-E538-61C9-BFE76C1F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75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72" y="454588"/>
            <a:ext cx="9198761" cy="622003"/>
          </a:xfrm>
        </p:spPr>
        <p:txBody>
          <a:bodyPr>
            <a:normAutofit/>
          </a:bodyPr>
          <a:lstStyle/>
          <a:p>
            <a:r>
              <a:rPr lang="en-US" sz="3200"/>
              <a:t>Continue..(Solution)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96" y="1052960"/>
            <a:ext cx="11398496" cy="5599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/>
          </a:p>
          <a:p>
            <a:r>
              <a:rPr lang="en-US" b="1">
                <a:ea typeface="+mn-lt"/>
                <a:cs typeface="+mn-lt"/>
              </a:rPr>
              <a:t>Real-time Inventory Tracking: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 Prevents overstocking and stockouts.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Sales Data Optimization: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 Generates insights from sales and customer preferences.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Seasonal Trend Prediction: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 Forecasts demand using historical data.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Enhanced Vendor-Customer Interaction: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 Tailors' offerings based on top-selling items and trends.</a:t>
            </a:r>
            <a:endParaRPr lang="en-US"/>
          </a:p>
          <a:p>
            <a:endParaRPr lang="en-US" b="1">
              <a:latin typeface="Neue Haas Grotesk Text Pro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63FCF-0759-6F0A-FFDC-B3783706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B850-3F4D-43CA-69E9-89B6335D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21" y="254280"/>
            <a:ext cx="9198761" cy="532815"/>
          </a:xfrm>
        </p:spPr>
        <p:txBody>
          <a:bodyPr>
            <a:normAutofit/>
          </a:bodyPr>
          <a:lstStyle/>
          <a:p>
            <a:r>
              <a:rPr lang="en-US" sz="2800"/>
              <a:t>System Design (Main ERD Diagram)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2F81-DDE6-6FB2-6C79-1F0F9B3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Neue Haas Grotesk Text Pro"/>
            </a:endParaRPr>
          </a:p>
          <a:p>
            <a:endParaRPr lang="en-US">
              <a:latin typeface="Neue Haas Grotesk Text Pro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322B053-0163-88A2-9783-2B188814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3" y="781965"/>
            <a:ext cx="11636643" cy="57848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55C26-7776-C8F4-5118-B96D7CE3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3A5D253-533B-E2B3-0BEC-1B966F99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" y="1170002"/>
            <a:ext cx="10056641" cy="535516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07A4FE-CA68-5359-CCD8-C86B99F37707}"/>
              </a:ext>
            </a:extLst>
          </p:cNvPr>
          <p:cNvSpPr txBox="1"/>
          <p:nvPr/>
        </p:nvSpPr>
        <p:spPr>
          <a:xfrm>
            <a:off x="882502" y="467833"/>
            <a:ext cx="731642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/>
              <a:t>Detailed ERD with Their subcomponents: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20578A5-51ED-F8E7-9E83-AA202FBD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9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30D1-CC3E-177F-F208-0C031684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244550"/>
            <a:ext cx="9856381" cy="659217"/>
          </a:xfrm>
        </p:spPr>
        <p:txBody>
          <a:bodyPr>
            <a:normAutofit fontScale="90000"/>
          </a:bodyPr>
          <a:lstStyle/>
          <a:p>
            <a:r>
              <a:rPr lang="en-US"/>
              <a:t>Structured ERD:</a:t>
            </a:r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89541FE6-946B-CBB8-ABF4-42AD945B6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4" y="1118598"/>
            <a:ext cx="8172967" cy="45591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39A65-01FA-989B-8BC8-A38367A4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1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EAB2-B875-EBBD-8D1D-60661B40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65814"/>
            <a:ext cx="7335835" cy="999460"/>
          </a:xfrm>
        </p:spPr>
        <p:txBody>
          <a:bodyPr/>
          <a:lstStyle/>
          <a:p>
            <a:r>
              <a:rPr lang="en-US"/>
              <a:t>Database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C58A-18DD-A3E7-0B01-B65828F6D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265274"/>
            <a:ext cx="10888882" cy="4495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/>
              <a:t>Tables and Keys</a:t>
            </a:r>
            <a:r>
              <a:rPr lang="en-US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Vendor: Tracks vendor details (Primary Key: </a:t>
            </a:r>
            <a:r>
              <a:rPr lang="en-US" err="1"/>
              <a:t>VendorID</a:t>
            </a:r>
            <a:r>
              <a:rPr lang="en-US"/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Product: Stores product details (Primary Key: </a:t>
            </a:r>
            <a:r>
              <a:rPr lang="en-US" err="1"/>
              <a:t>ProductID</a:t>
            </a:r>
            <a:r>
              <a:rPr lang="en-US"/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Inventory: Links vendors and products (Primary Key: </a:t>
            </a:r>
            <a:r>
              <a:rPr lang="en-US" err="1"/>
              <a:t>InventoryID</a:t>
            </a:r>
            <a:r>
              <a:rPr lang="en-US"/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Sale: Records transactions (Primary Key: </a:t>
            </a:r>
            <a:r>
              <a:rPr lang="en-US" err="1"/>
              <a:t>SaleID</a:t>
            </a:r>
            <a:r>
              <a:rPr lang="en-US"/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/>
              <a:t>Customer: Tracks customer data (Primary Key: CustomerID).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err="1"/>
              <a:t>SeasonalAnalysis</a:t>
            </a:r>
            <a:r>
              <a:rPr lang="en-US"/>
              <a:t>: Analyzes trends (Primary Key: </a:t>
            </a:r>
            <a:r>
              <a:rPr lang="en-US" err="1"/>
              <a:t>SeasonID</a:t>
            </a:r>
            <a:r>
              <a:rPr lang="en-US"/>
              <a:t>).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9597A-5334-AF77-7860-673B6BFE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089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0"/>
      </a:lt2>
      <a:accent1>
        <a:srgbClr val="DE32D5"/>
      </a:accent1>
      <a:accent2>
        <a:srgbClr val="8D20CC"/>
      </a:accent2>
      <a:accent3>
        <a:srgbClr val="5832DE"/>
      </a:accent3>
      <a:accent4>
        <a:srgbClr val="2547CD"/>
      </a:accent4>
      <a:accent5>
        <a:srgbClr val="329CDE"/>
      </a:accent5>
      <a:accent6>
        <a:srgbClr val="1FC0BB"/>
      </a:accent6>
      <a:hlink>
        <a:srgbClr val="3F79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PunchcardVTI</vt:lpstr>
      <vt:lpstr>Inventory  Management  System  for a Local  Farmer’s Market</vt:lpstr>
      <vt:lpstr>Index:</vt:lpstr>
      <vt:lpstr>Introduction:</vt:lpstr>
      <vt:lpstr>Proposed Solution</vt:lpstr>
      <vt:lpstr>Continue..(Solution)</vt:lpstr>
      <vt:lpstr>System Design (Main ERD Diagram)</vt:lpstr>
      <vt:lpstr>PowerPoint Presentation</vt:lpstr>
      <vt:lpstr>Structured ERD:</vt:lpstr>
      <vt:lpstr>Database Schema</vt:lpstr>
      <vt:lpstr>Creation of Tables and Insertion of Data:</vt:lpstr>
      <vt:lpstr>Deletion:</vt:lpstr>
      <vt:lpstr>Insertion:</vt:lpstr>
      <vt:lpstr>Implementation</vt:lpstr>
      <vt:lpstr>PowerPoint Presentation</vt:lpstr>
      <vt:lpstr>PowerPoint Presentation</vt:lpstr>
      <vt:lpstr>Tools and Technologies</vt:lpstr>
      <vt:lpstr>Features:</vt:lpstr>
      <vt:lpstr>Admin View/ Farmer View(Login Functionality)</vt:lpstr>
      <vt:lpstr>Testing and Validation:</vt:lpstr>
      <vt:lpstr>Results:</vt:lpstr>
      <vt:lpstr>Conclusion:</vt:lpstr>
      <vt:lpstr>PowerPoint Presentation</vt:lpstr>
      <vt:lpstr>Teamwork and Collaboration: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32</cp:revision>
  <dcterms:created xsi:type="dcterms:W3CDTF">2024-11-25T00:41:41Z</dcterms:created>
  <dcterms:modified xsi:type="dcterms:W3CDTF">2024-11-25T07:15:43Z</dcterms:modified>
</cp:coreProperties>
</file>